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4" r:id="rId10"/>
    <p:sldId id="265" r:id="rId11"/>
    <p:sldId id="267" r:id="rId12"/>
    <p:sldId id="263" r:id="rId13"/>
    <p:sldId id="268" r:id="rId14"/>
    <p:sldId id="270" r:id="rId15"/>
    <p:sldId id="269" r:id="rId16"/>
    <p:sldId id="273" r:id="rId17"/>
    <p:sldId id="272" r:id="rId18"/>
    <p:sldId id="274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1921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97600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63820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575357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0638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0773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27610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08021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17019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27213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42634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1E3D-32D2-45A4-8429-766F84688E77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01BEF-7160-4F45-994A-AA950EDD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8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283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26" y="1731516"/>
            <a:ext cx="7460207" cy="46999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490" y="100491"/>
            <a:ext cx="11518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>
                <a:solidFill>
                  <a:schemeClr val="bg1"/>
                </a:solidFill>
              </a:rPr>
              <a:t>Госуслуги логически выстраиваются в комплексы услуг - "супер сервисы", которые охватят основные сферы жизни человека - рождение и воспитание ребенка, образование, имущество и </a:t>
            </a:r>
            <a:r>
              <a:rPr lang="ru-RU" sz="2400" dirty="0" smtClean="0">
                <a:solidFill>
                  <a:schemeClr val="bg1"/>
                </a:solidFill>
              </a:rPr>
              <a:t>другие…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33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937" y="85010"/>
            <a:ext cx="8946125" cy="66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509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4222">
            <a:off x="732495" y="1332242"/>
            <a:ext cx="5640946" cy="41976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05934" y="289536"/>
            <a:ext cx="50087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sz="2400" dirty="0">
                <a:solidFill>
                  <a:schemeClr val="bg1"/>
                </a:solidFill>
              </a:rPr>
              <a:t>С 1 сентября в России начал действовать проект «Пушкинская карта», с помощью которого государство хочет приобщить молодежь к искусству и повысить ее культурный уровень. По этой карте молодые люди от 14 до 22 лет смогут посещать культурные мероприятия совершено бесплатно.</a:t>
            </a:r>
          </a:p>
        </p:txBody>
      </p:sp>
    </p:spTree>
    <p:extLst>
      <p:ext uri="{BB962C8B-B14F-4D97-AF65-F5344CB8AC3E}">
        <p14:creationId xmlns:p14="http://schemas.microsoft.com/office/powerpoint/2010/main" val="28069600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79" y="627797"/>
            <a:ext cx="11469441" cy="49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714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588" y="360915"/>
            <a:ext cx="8197755" cy="61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62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81" y="1388453"/>
            <a:ext cx="6377707" cy="42430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99657" y="368493"/>
            <a:ext cx="54977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Для </a:t>
            </a:r>
            <a:r>
              <a:rPr lang="ru-RU" sz="2400" dirty="0">
                <a:solidFill>
                  <a:schemeClr val="bg1"/>
                </a:solidFill>
              </a:rPr>
              <a:t>многих по-прежнему секрет, что же такое искусственный интеллект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>
                <a:solidFill>
                  <a:schemeClr val="bg1"/>
                </a:solidFill>
              </a:rPr>
              <a:t>Между тем его технологии окружают нас на каждом шагу. Например, виртуальные помощники вроде </a:t>
            </a:r>
            <a:r>
              <a:rPr lang="ru-RU" sz="2400" dirty="0" err="1">
                <a:solidFill>
                  <a:schemeClr val="bg1"/>
                </a:solidFill>
              </a:rPr>
              <a:t>Siri</a:t>
            </a:r>
            <a:r>
              <a:rPr lang="ru-RU" sz="2400" dirty="0">
                <a:solidFill>
                  <a:schemeClr val="bg1"/>
                </a:solidFill>
              </a:rPr>
              <a:t> (Apple) и Алисы ("Яндекс"), которые могут ответить на любой вопрос. Контекстная реклама, которая анализирует наши запросы и выбирает баннер для показа. Искусственным интеллектом оснащены беспилотники, камеры видеонаблюдения (они, в том числе, считывают номера машин и открывают шлагбаумы) и роботы-хирурги.</a:t>
            </a:r>
          </a:p>
        </p:txBody>
      </p:sp>
    </p:spTree>
    <p:extLst>
      <p:ext uri="{BB962C8B-B14F-4D97-AF65-F5344CB8AC3E}">
        <p14:creationId xmlns:p14="http://schemas.microsoft.com/office/powerpoint/2010/main" val="32225302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75" y="2388358"/>
            <a:ext cx="5513051" cy="41347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25425" y="3002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перспективе автомобили будут оснащать специальными датчиками. Их вместе с дорожной инфраструктурой подключат к единой транспортной платформе - это позволит контролировать дорожные потоки, предупреждать водителей об опасностях на дороге и минимизировать пробки.</a:t>
            </a:r>
          </a:p>
        </p:txBody>
      </p:sp>
    </p:spTree>
    <p:extLst>
      <p:ext uri="{BB962C8B-B14F-4D97-AF65-F5344CB8AC3E}">
        <p14:creationId xmlns:p14="http://schemas.microsoft.com/office/powerpoint/2010/main" val="40108830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34" y="2947917"/>
            <a:ext cx="5502504" cy="36626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32038" y="3269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Весной 2020 года в России появился первый "умный" город-курорт - Железноводск. Его жители и туристы могут через онлайн-приложение отслеживать движение транспорта, пользоваться мобильным гидом и даже узнавать уровень минеральной воды в бюветах. Здесь также появились "умные" пешеходные переходы и остановки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6850926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23" y="2398050"/>
            <a:ext cx="5347207" cy="39481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21665" y="3160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Данные со спутника или беспилотника </a:t>
            </a:r>
            <a:r>
              <a:rPr lang="ru-RU" sz="2400" dirty="0" smtClean="0">
                <a:solidFill>
                  <a:schemeClr val="bg1"/>
                </a:solidFill>
              </a:rPr>
              <a:t>передаются </a:t>
            </a:r>
            <a:r>
              <a:rPr lang="ru-RU" sz="2400" dirty="0">
                <a:solidFill>
                  <a:schemeClr val="bg1"/>
                </a:solidFill>
              </a:rPr>
              <a:t>оператору, и тот </a:t>
            </a:r>
            <a:r>
              <a:rPr lang="ru-RU" sz="2400" dirty="0" smtClean="0">
                <a:solidFill>
                  <a:schemeClr val="bg1"/>
                </a:solidFill>
              </a:rPr>
              <a:t>раздает </a:t>
            </a:r>
            <a:r>
              <a:rPr lang="ru-RU" sz="2400" dirty="0">
                <a:solidFill>
                  <a:schemeClr val="bg1"/>
                </a:solidFill>
              </a:rPr>
              <a:t>подкормку туда, где фиксировалась низкая продуктивность сельхозкультур. Причем погрешность внесения не превышает двух сантиметров.</a:t>
            </a:r>
          </a:p>
        </p:txBody>
      </p:sp>
    </p:spTree>
    <p:extLst>
      <p:ext uri="{BB962C8B-B14F-4D97-AF65-F5344CB8AC3E}">
        <p14:creationId xmlns:p14="http://schemas.microsoft.com/office/powerpoint/2010/main" val="33350617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0" y="1588175"/>
            <a:ext cx="4425050" cy="29446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3629" y="245660"/>
            <a:ext cx="7369791" cy="5629701"/>
          </a:xfrm>
        </p:spPr>
        <p:txBody>
          <a:bodyPr>
            <a:normAutofit fontScale="40000" lnSpcReduction="20000"/>
          </a:bodyPr>
          <a:lstStyle/>
          <a:p>
            <a:pPr fontAlgn="t">
              <a:lnSpc>
                <a:spcPct val="170000"/>
              </a:lnSpc>
              <a:spcAft>
                <a:spcPts val="1500"/>
              </a:spcAft>
            </a:pPr>
            <a:r>
              <a:rPr lang="ru-RU" sz="4200" spc="1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"Президент России назвал цифровизацию наряду с другими национальными приоритетами - здоровьем и благополучием людей, созданием комфортной и безопасной среды для жизни, обеспечением достойного труда и успешного предпринимательства. Новые технологии можно сравнить с электричеством: чтобы пользоваться электроприборами, не нужно знать, как ток бежит по проводам. Важен только результат. Гражданам не нужно знать, как устроены цифровые технологии. Важно, чтобы жизнь с ними становилась комфортнее. И это задача </a:t>
            </a:r>
            <a:r>
              <a:rPr lang="ru-RU" sz="4200" spc="15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РЦТ- </a:t>
            </a:r>
            <a:r>
              <a:rPr lang="ru-RU" sz="4200" spc="1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удобную среду для человека и </a:t>
            </a:r>
            <a:r>
              <a:rPr lang="ru-RU" sz="4200" spc="15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бизнеса».</a:t>
            </a:r>
          </a:p>
          <a:p>
            <a:pPr fontAlgn="t">
              <a:lnSpc>
                <a:spcPct val="170000"/>
              </a:lnSpc>
              <a:spcAft>
                <a:spcPts val="1500"/>
              </a:spcAft>
            </a:pPr>
            <a:r>
              <a:rPr lang="ru-RU" sz="4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Дмитрий </a:t>
            </a:r>
            <a:r>
              <a:rPr lang="ru-RU" sz="4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Чернышенко, вице-премьер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7410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2138"/>
            <a:ext cx="9144000" cy="4875662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Цифровые технологии </a:t>
            </a:r>
            <a:br>
              <a:rPr lang="ru-RU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для всех.</a:t>
            </a:r>
            <a:endParaRPr lang="ru-RU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890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93" y="1122363"/>
            <a:ext cx="5400675" cy="40481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3504" y="858837"/>
            <a:ext cx="5445457" cy="389058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Как цифровизация меняет и будет менять нашу повседневную жизнь.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2230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74209"/>
          </a:xfrm>
        </p:spPr>
        <p:txBody>
          <a:bodyPr>
            <a:normAutofit fontScale="90000"/>
          </a:bodyPr>
          <a:lstStyle/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ru-RU" sz="4800" b="1" kern="1800" spc="15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kern="1800" spc="15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kern="1800" spc="1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kern="1800" spc="15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kern="1800" spc="15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 и образование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7181" y="1257171"/>
            <a:ext cx="4117075" cy="4526424"/>
          </a:xfrm>
        </p:spPr>
        <p:txBody>
          <a:bodyPr>
            <a:noAutofit/>
          </a:bodyPr>
          <a:lstStyle/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Глобальное применение компьютерных технологий разрешает организовать современное интересное и продуктивное образовательное </a:t>
            </a:r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пространство.</a:t>
            </a: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40" y="1235911"/>
            <a:ext cx="6767398" cy="43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317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5532" y="1291054"/>
            <a:ext cx="4969577" cy="481290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sz="2600" dirty="0">
                <a:solidFill>
                  <a:schemeClr val="bg1"/>
                </a:solidFill>
              </a:rPr>
              <a:t>Одной из </a:t>
            </a:r>
            <a:r>
              <a:rPr lang="ru-RU" sz="2600" dirty="0" smtClean="0">
                <a:solidFill>
                  <a:schemeClr val="bg1"/>
                </a:solidFill>
              </a:rPr>
              <a:t>информационных </a:t>
            </a:r>
            <a:r>
              <a:rPr lang="ru-RU" sz="2600" dirty="0">
                <a:solidFill>
                  <a:schemeClr val="bg1"/>
                </a:solidFill>
              </a:rPr>
              <a:t>баз является Национальная электронная библиотека (НЭБ) — федеральная государственная информационная система, создаваемая Министерством культуры Российской Федерации при участии крупнейших библиотек, музеев, архивов, издателей и других правообладателей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0" y="281119"/>
            <a:ext cx="6831192" cy="512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99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142"/>
            <a:ext cx="12192000" cy="686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96" y="2599691"/>
            <a:ext cx="5825170" cy="4118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124" y="171845"/>
            <a:ext cx="11941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Участниками НЭБ являются государственные и муниципальные библиотеки, библиотеки образовательных, научных и иных государственных и муниципальных организаций.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Пользователи библиотек могут получить свободный доступ ко всей совокупности объектов НЭБ, включая охраняемые авторским правом. При этом более двух третей фонда НЭБ можно свободно читать на портале НЭБ или с помощью мобильных приложений. </a:t>
            </a:r>
          </a:p>
        </p:txBody>
      </p:sp>
    </p:spTree>
    <p:extLst>
      <p:ext uri="{BB962C8B-B14F-4D97-AF65-F5344CB8AC3E}">
        <p14:creationId xmlns:p14="http://schemas.microsoft.com/office/powerpoint/2010/main" val="40768452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693" y="1674736"/>
            <a:ext cx="7594604" cy="50630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280" y="52538"/>
            <a:ext cx="11955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sz="2400" dirty="0">
                <a:solidFill>
                  <a:schemeClr val="bg1"/>
                </a:solidFill>
              </a:rPr>
              <a:t>В сентябре 2020 года было выпущено мобильное приложение «НЭБ Свет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Его можно скачать на все мобильные устройства, в нём нет рекламы, и оно не требует оформить подписку. В приложении — произведения из школьной программы, классика, современные литературные шедевры, научно-популярные книги.</a:t>
            </a:r>
          </a:p>
        </p:txBody>
      </p:sp>
    </p:spTree>
    <p:extLst>
      <p:ext uri="{BB962C8B-B14F-4D97-AF65-F5344CB8AC3E}">
        <p14:creationId xmlns:p14="http://schemas.microsoft.com/office/powerpoint/2010/main" val="29829293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689"/>
            <a:ext cx="12192000" cy="6862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2" y="0"/>
            <a:ext cx="12091916" cy="76427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в повседневной жизни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43" y="826964"/>
            <a:ext cx="6553054" cy="46764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7796" y="5584302"/>
            <a:ext cx="10972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Государство стремится к проактивности в сфере госуслуг - когда услуга будет предоставляться человеку автоматически, без сбора справок и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25551808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731" y="1337482"/>
            <a:ext cx="7730711" cy="5307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078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sz="2400" dirty="0">
                <a:solidFill>
                  <a:schemeClr val="bg1"/>
                </a:solidFill>
              </a:rPr>
              <a:t>Одна из целей цифровой трансформации госуправления - сделать взаимодействие между гражданами и органами власти практически незаметным. Создать экосистему, в которой гражданин будет автоматически - в проактивном режиме - получать необходимые ему услуги.</a:t>
            </a:r>
          </a:p>
        </p:txBody>
      </p:sp>
    </p:spTree>
    <p:extLst>
      <p:ext uri="{BB962C8B-B14F-4D97-AF65-F5344CB8AC3E}">
        <p14:creationId xmlns:p14="http://schemas.microsoft.com/office/powerpoint/2010/main" val="148225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388</Words>
  <Application>Microsoft Office PowerPoint</Application>
  <PresentationFormat>Широкоэкранный</PresentationFormat>
  <Paragraphs>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Цифровые технологии  для всех.</vt:lpstr>
      <vt:lpstr>Презентация PowerPoint</vt:lpstr>
      <vt:lpstr>  интернет и образование </vt:lpstr>
      <vt:lpstr>Презентация PowerPoint</vt:lpstr>
      <vt:lpstr>Презентация PowerPoint</vt:lpstr>
      <vt:lpstr>Презентация PowerPoint</vt:lpstr>
      <vt:lpstr>Цифровизация в повседневной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23</cp:revision>
  <dcterms:created xsi:type="dcterms:W3CDTF">2021-11-22T10:33:39Z</dcterms:created>
  <dcterms:modified xsi:type="dcterms:W3CDTF">2021-12-02T19:50:31Z</dcterms:modified>
</cp:coreProperties>
</file>